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458" r:id="rId3"/>
    <p:sldId id="459" r:id="rId4"/>
    <p:sldId id="460" r:id="rId5"/>
    <p:sldId id="497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81" r:id="rId16"/>
    <p:sldId id="482" r:id="rId17"/>
    <p:sldId id="483" r:id="rId18"/>
    <p:sldId id="486" r:id="rId19"/>
    <p:sldId id="484" r:id="rId20"/>
    <p:sldId id="485" r:id="rId21"/>
    <p:sldId id="491" r:id="rId22"/>
    <p:sldId id="496" r:id="rId23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AFF"/>
    <a:srgbClr val="0000FF"/>
    <a:srgbClr val="FFFFFF"/>
    <a:srgbClr val="FFCCCC"/>
    <a:srgbClr val="70AD47"/>
    <a:srgbClr val="BFBFDF"/>
    <a:srgbClr val="BFDFFF"/>
    <a:srgbClr val="DEFFDD"/>
    <a:srgbClr val="FFE4BF"/>
    <a:srgbClr val="D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4822" autoAdjust="0"/>
  </p:normalViewPr>
  <p:slideViewPr>
    <p:cSldViewPr snapToGrid="0">
      <p:cViewPr varScale="1">
        <p:scale>
          <a:sx n="107" d="100"/>
          <a:sy n="107" d="100"/>
        </p:scale>
        <p:origin x="15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31/05/2020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31/05/2020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Phénomène</a:t>
            </a:r>
            <a:r>
              <a:rPr lang="fr-FR" baseline="0" dirty="0" smtClean="0"/>
              <a:t> de résonance sur le verre.</a:t>
            </a:r>
            <a:endParaRPr lang="fr-FR" dirty="0" smtClean="0"/>
          </a:p>
          <a:p>
            <a:r>
              <a:rPr lang="fr-FR" dirty="0" smtClean="0"/>
              <a:t>Transition</a:t>
            </a:r>
            <a:r>
              <a:rPr lang="fr-FR" baseline="0" dirty="0" smtClean="0"/>
              <a:t> vers des oscillateurs complexes.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31/05/2020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0.png"/><Relationship Id="rId5" Type="http://schemas.openxmlformats.org/officeDocument/2006/relationships/image" Target="../media/image62.png"/><Relationship Id="rId10" Type="http://schemas.openxmlformats.org/officeDocument/2006/relationships/image" Target="../media/image69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.png"/><Relationship Id="rId3" Type="http://schemas.openxmlformats.org/officeDocument/2006/relationships/image" Target="../media/image73.png"/><Relationship Id="rId7" Type="http://schemas.openxmlformats.org/officeDocument/2006/relationships/image" Target="../media/image790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2.jp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1.png"/><Relationship Id="rId4" Type="http://schemas.openxmlformats.org/officeDocument/2006/relationships/image" Target="../media/image85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2.png"/><Relationship Id="rId4" Type="http://schemas.openxmlformats.org/officeDocument/2006/relationships/image" Target="../media/image95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Relationship Id="rId9" Type="http://schemas.openxmlformats.org/officeDocument/2006/relationships/image" Target="../media/image4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0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9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905991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4" y="2579920"/>
            <a:ext cx="4223304" cy="316747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4" y="2579920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70829"/>
            <a:ext cx="8686800" cy="22800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de d’appliquer une </a:t>
            </a:r>
            <a:r>
              <a:rPr lang="fr-FR" b="1" dirty="0" smtClean="0">
                <a:solidFill>
                  <a:schemeClr val="accent1"/>
                </a:solidFill>
              </a:rPr>
              <a:t>force de frottements visqueux</a:t>
            </a:r>
            <a:r>
              <a:rPr lang="fr-FR" dirty="0" smtClean="0">
                <a:solidFill>
                  <a:schemeClr val="accent1"/>
                </a:solidFill>
              </a:rPr>
              <a:t> qui </a:t>
            </a:r>
            <a:r>
              <a:rPr lang="fr-FR" b="1" dirty="0" smtClean="0">
                <a:solidFill>
                  <a:schemeClr val="accent1"/>
                </a:solidFill>
              </a:rPr>
              <a:t>diminue la température effective</a:t>
            </a:r>
            <a:r>
              <a:rPr lang="fr-FR" dirty="0" smtClean="0">
                <a:solidFill>
                  <a:schemeClr val="accent1"/>
                </a:solidFill>
              </a:rPr>
              <a:t>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</a:t>
            </a:r>
            <a:r>
              <a:rPr lang="fr-FR" b="1" dirty="0" smtClean="0">
                <a:solidFill>
                  <a:schemeClr val="accent1"/>
                </a:solidFill>
              </a:rPr>
              <a:t>température</a:t>
            </a:r>
            <a:r>
              <a:rPr lang="fr-FR" dirty="0" smtClean="0">
                <a:solidFill>
                  <a:schemeClr val="accent1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accent1"/>
                </a:solidFill>
              </a:rPr>
              <a:t>mouvement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b="1" dirty="0" smtClean="0">
                <a:solidFill>
                  <a:schemeClr val="accent1"/>
                </a:solidFill>
              </a:rPr>
              <a:t>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3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1"/>
                </a:solidFill>
              </a:rPr>
              <a:t>L’oscillateur est </a:t>
            </a:r>
            <a:r>
              <a:rPr lang="fr-FR" b="1" dirty="0" smtClean="0">
                <a:solidFill>
                  <a:schemeClr val="accent1"/>
                </a:solidFill>
              </a:rPr>
              <a:t>refroidit</a:t>
            </a:r>
            <a:r>
              <a:rPr lang="fr-FR" dirty="0" smtClean="0">
                <a:solidFill>
                  <a:schemeClr val="accent1"/>
                </a:solidFill>
              </a:rPr>
              <a:t> en augmentant le</a:t>
            </a:r>
            <a:r>
              <a:rPr lang="fr-FR" b="1" dirty="0" smtClean="0">
                <a:solidFill>
                  <a:schemeClr val="accent1"/>
                </a:solidFill>
              </a:rPr>
              <a:t> gain de la boucle de la rétroaction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515706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515706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5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</a:t>
            </a:r>
            <a:r>
              <a:rPr lang="fr-FR" dirty="0" smtClean="0">
                <a:solidFill>
                  <a:schemeClr val="accent1"/>
                </a:solidFill>
              </a:rPr>
              <a:t>lumière </a:t>
            </a:r>
            <a:r>
              <a:rPr lang="fr-FR" dirty="0" smtClean="0">
                <a:solidFill>
                  <a:schemeClr val="accent1"/>
                </a:solidFill>
              </a:rPr>
              <a:t>dégradent la sensibilité </a:t>
            </a:r>
            <a:r>
              <a:rPr lang="fr-FR" dirty="0" smtClean="0">
                <a:solidFill>
                  <a:schemeClr val="accent1"/>
                </a:solidFill>
              </a:rPr>
              <a:t>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</a:t>
            </a:r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13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2976579" y="724493"/>
            <a:ext cx="1818861" cy="854765"/>
            <a:chOff x="2976579" y="724493"/>
            <a:chExt cx="1818861" cy="854765"/>
          </a:xfrm>
        </p:grpSpPr>
        <p:sp>
          <p:nvSpPr>
            <p:cNvPr id="3" name="Ellipse 2"/>
            <p:cNvSpPr/>
            <p:nvPr/>
          </p:nvSpPr>
          <p:spPr>
            <a:xfrm>
              <a:off x="2976579" y="724493"/>
              <a:ext cx="181886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191558" y="967210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É</a:t>
              </a:r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lectronique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755177" y="355161"/>
            <a:ext cx="2033683" cy="854765"/>
            <a:chOff x="6755177" y="355161"/>
            <a:chExt cx="2033683" cy="854765"/>
          </a:xfrm>
        </p:grpSpPr>
        <p:sp>
          <p:nvSpPr>
            <p:cNvPr id="9" name="ZoneTexte 8"/>
            <p:cNvSpPr txBox="1"/>
            <p:nvPr/>
          </p:nvSpPr>
          <p:spPr>
            <a:xfrm>
              <a:off x="6948398" y="597878"/>
              <a:ext cx="1679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Programmation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6755177" y="355161"/>
              <a:ext cx="2033683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51816" y="1178677"/>
            <a:ext cx="1381408" cy="854765"/>
            <a:chOff x="351816" y="1178677"/>
            <a:chExt cx="1381408" cy="854765"/>
          </a:xfrm>
        </p:grpSpPr>
        <p:sp>
          <p:nvSpPr>
            <p:cNvPr id="2" name="ZoneTexte 1"/>
            <p:cNvSpPr txBox="1"/>
            <p:nvPr/>
          </p:nvSpPr>
          <p:spPr>
            <a:xfrm>
              <a:off x="479834" y="1421394"/>
              <a:ext cx="112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Cryogénie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351816" y="1178677"/>
              <a:ext cx="1381408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6227842" y="3795128"/>
            <a:ext cx="1143000" cy="854765"/>
            <a:chOff x="6227842" y="3795128"/>
            <a:chExt cx="1143000" cy="854765"/>
          </a:xfrm>
        </p:grpSpPr>
        <p:sp>
          <p:nvSpPr>
            <p:cNvPr id="6" name="ZoneTexte 5"/>
            <p:cNvSpPr txBox="1"/>
            <p:nvPr/>
          </p:nvSpPr>
          <p:spPr>
            <a:xfrm>
              <a:off x="6326008" y="4037845"/>
              <a:ext cx="96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Optique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6227842" y="3795128"/>
              <a:ext cx="1143000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1915631" y="4896786"/>
            <a:ext cx="1677641" cy="854765"/>
            <a:chOff x="1915631" y="4896786"/>
            <a:chExt cx="1677641" cy="854765"/>
          </a:xfrm>
        </p:grpSpPr>
        <p:sp>
          <p:nvSpPr>
            <p:cNvPr id="8" name="ZoneTexte 7"/>
            <p:cNvSpPr txBox="1"/>
            <p:nvPr/>
          </p:nvSpPr>
          <p:spPr>
            <a:xfrm>
              <a:off x="2107352" y="5139503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Oscillateurs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1915631" y="4896786"/>
              <a:ext cx="167764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28600" y="579961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accent1"/>
                </a:solidFill>
              </a:rPr>
              <a:t>l’oscillateur mécanique </a:t>
            </a:r>
            <a:r>
              <a:rPr lang="fr-FR" dirty="0">
                <a:solidFill>
                  <a:schemeClr val="accent1"/>
                </a:solidFill>
              </a:rPr>
              <a:t>qu’est le micro-pilier.</a:t>
            </a:r>
            <a:endParaRPr lang="fr-FR" i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  <a:endParaRPr lang="fr-FR" b="1" dirty="0" smtClean="0">
              <a:solidFill>
                <a:schemeClr val="accent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</a:t>
            </a:r>
            <a:r>
              <a:rPr lang="fr-FR" b="1" dirty="0" smtClean="0">
                <a:solidFill>
                  <a:schemeClr val="accent1"/>
                </a:solidFill>
              </a:rPr>
              <a:t>diapasons, verre</a:t>
            </a:r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</a:t>
            </a:r>
            <a:r>
              <a:rPr lang="fr-FR" b="1" dirty="0" smtClean="0">
                <a:solidFill>
                  <a:schemeClr val="accent1"/>
                </a:solidFill>
              </a:rPr>
              <a:t>valuation : </a:t>
            </a:r>
            <a:r>
              <a:rPr lang="fr-FR" b="1" dirty="0" smtClean="0">
                <a:solidFill>
                  <a:schemeClr val="accent1"/>
                </a:solidFill>
              </a:rPr>
              <a:t>étude documentaire </a:t>
            </a:r>
            <a:r>
              <a:rPr lang="fr-FR" b="1" dirty="0" smtClean="0">
                <a:solidFill>
                  <a:schemeClr val="accent1"/>
                </a:solidFill>
              </a:rPr>
              <a:t>autour des oscillateurs micro-fabriqués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432874"/>
            <a:ext cx="9144000" cy="228436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3673489"/>
            <a:ext cx="9144000" cy="128613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quation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accent1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quation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canonique de l’oscillateur amorti :</a:t>
                </a:r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sources d’amortissements 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accent1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8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des simulations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46" y="892175"/>
            <a:ext cx="1681473" cy="40355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6708"/>
          <a:stretch/>
        </p:blipFill>
        <p:spPr>
          <a:xfrm>
            <a:off x="228600" y="1217306"/>
            <a:ext cx="2424165" cy="356677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886795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</a:t>
            </a:r>
            <a:r>
              <a:rPr lang="fr-FR" b="1" dirty="0" smtClean="0">
                <a:solidFill>
                  <a:schemeClr val="accent1"/>
                </a:solidFill>
              </a:rPr>
              <a:t>régime libre</a:t>
            </a:r>
            <a:r>
              <a:rPr lang="fr-FR" dirty="0" smtClean="0">
                <a:solidFill>
                  <a:schemeClr val="accent1"/>
                </a:solidFill>
              </a:rPr>
              <a:t>, on mesure la </a:t>
            </a:r>
            <a:r>
              <a:rPr lang="fr-FR" b="1" dirty="0" smtClean="0">
                <a:solidFill>
                  <a:schemeClr val="accent1"/>
                </a:solidFill>
              </a:rPr>
              <a:t>fréquence propre </a:t>
            </a:r>
            <a:r>
              <a:rPr lang="fr-FR" dirty="0" smtClean="0">
                <a:solidFill>
                  <a:schemeClr val="accent1"/>
                </a:solidFill>
              </a:rPr>
              <a:t>et le </a:t>
            </a:r>
            <a:r>
              <a:rPr lang="fr-FR" b="1" dirty="0" smtClean="0">
                <a:solidFill>
                  <a:schemeClr val="accent1"/>
                </a:solidFill>
              </a:rPr>
              <a:t>facteur de qualité</a:t>
            </a:r>
            <a:r>
              <a:rPr lang="fr-FR" dirty="0" smtClean="0">
                <a:solidFill>
                  <a:schemeClr val="accent1"/>
                </a:solidFill>
              </a:rPr>
              <a:t>.</a:t>
            </a:r>
            <a:endParaRPr lang="fr-FR" dirty="0" smtClean="0">
              <a:solidFill>
                <a:schemeClr val="accent1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217912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543360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accent1"/>
                </a:solidFill>
              </a:rPr>
              <a:t>Quels </a:t>
            </a:r>
            <a:r>
              <a:rPr lang="fr-FR" b="1" i="1" dirty="0" smtClean="0">
                <a:solidFill>
                  <a:schemeClr val="accent1"/>
                </a:solidFill>
              </a:rPr>
              <a:t>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Frottements fluides dans différents milieux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Une excitation sinusoïdale par un électro-aimant permet de mesurer la </a:t>
            </a:r>
            <a:r>
              <a:rPr lang="fr-FR" b="1" dirty="0" smtClean="0">
                <a:solidFill>
                  <a:schemeClr val="accent1"/>
                </a:solidFill>
              </a:rPr>
              <a:t>réponse fréquentielle</a:t>
            </a:r>
            <a:r>
              <a:rPr lang="fr-FR" dirty="0" smtClean="0">
                <a:solidFill>
                  <a:schemeClr val="accent1"/>
                </a:solidFill>
              </a:rPr>
              <a:t>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diapason en quartz peut être utilisé comme 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oscillateurs réels comportent de nombreux </a:t>
            </a:r>
            <a:r>
              <a:rPr lang="fr-FR" b="1" dirty="0" smtClean="0">
                <a:solidFill>
                  <a:schemeClr val="accent1"/>
                </a:solidFill>
              </a:rPr>
              <a:t>modes propres </a:t>
            </a:r>
            <a:r>
              <a:rPr lang="fr-FR" dirty="0" smtClean="0">
                <a:solidFill>
                  <a:schemeClr val="accent1"/>
                </a:solidFill>
              </a:rPr>
              <a:t>: on peut les décrire par des </a:t>
            </a:r>
            <a:r>
              <a:rPr lang="fr-FR" b="1" dirty="0" smtClean="0">
                <a:solidFill>
                  <a:schemeClr val="accent1"/>
                </a:solidFill>
              </a:rPr>
              <a:t>ensembles d’oscillateurs </a:t>
            </a:r>
            <a:r>
              <a:rPr lang="fr-FR" b="1" dirty="0" smtClean="0">
                <a:solidFill>
                  <a:schemeClr val="accent1"/>
                </a:solidFill>
              </a:rPr>
              <a:t>amortis.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37862" y="2936087"/>
            <a:ext cx="455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</a:t>
            </a:r>
            <a:r>
              <a:rPr lang="fr-FR" dirty="0" smtClean="0">
                <a:solidFill>
                  <a:schemeClr val="accent1"/>
                </a:solidFill>
              </a:rPr>
              <a:t>verre </a:t>
            </a:r>
            <a:r>
              <a:rPr lang="fr-FR" dirty="0" smtClean="0">
                <a:solidFill>
                  <a:schemeClr val="accent1"/>
                </a:solidFill>
              </a:rPr>
              <a:t>peut servir pour l’</a:t>
            </a:r>
            <a:r>
              <a:rPr lang="fr-FR" b="1" dirty="0" smtClean="0">
                <a:solidFill>
                  <a:schemeClr val="accent1"/>
                </a:solidFill>
              </a:rPr>
              <a:t>analyse spectrale </a:t>
            </a:r>
            <a:r>
              <a:rPr lang="fr-FR" dirty="0" smtClean="0">
                <a:solidFill>
                  <a:schemeClr val="accent1"/>
                </a:solidFill>
              </a:rPr>
              <a:t>des modes mécaniques d’un objet </a:t>
            </a:r>
            <a:r>
              <a:rPr lang="fr-FR" dirty="0" smtClean="0">
                <a:solidFill>
                  <a:schemeClr val="accent1"/>
                </a:solidFill>
              </a:rPr>
              <a:t>complexe.</a:t>
            </a:r>
            <a:endParaRPr lang="fr-FR" dirty="0" smtClean="0">
              <a:solidFill>
                <a:schemeClr val="accent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Kastler-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>
                <a:solidFill>
                  <a:schemeClr val="accent1"/>
                </a:solidFill>
              </a:rPr>
              <a:t> 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4483" y="715439"/>
            <a:ext cx="9144000" cy="44824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Evaluer la maitrise des notions :</a:t>
            </a:r>
            <a:endParaRPr lang="fr-FR" b="1" i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oscillateur amorti et soumis à une excitation sinusoïdale</a:t>
            </a: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s</a:t>
            </a:r>
            <a:r>
              <a:rPr lang="fr-FR" i="1" dirty="0" smtClean="0">
                <a:solidFill>
                  <a:schemeClr val="accent1"/>
                </a:solidFill>
              </a:rPr>
              <a:t>ignaux </a:t>
            </a:r>
            <a:r>
              <a:rPr lang="fr-FR" i="1" dirty="0">
                <a:solidFill>
                  <a:schemeClr val="accent1"/>
                </a:solidFill>
              </a:rPr>
              <a:t>périodiques, </a:t>
            </a:r>
            <a:r>
              <a:rPr lang="fr-FR" i="1" dirty="0" smtClean="0">
                <a:solidFill>
                  <a:schemeClr val="accent1"/>
                </a:solidFill>
              </a:rPr>
              <a:t>spectres</a:t>
            </a: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fonction </a:t>
            </a:r>
            <a:r>
              <a:rPr lang="fr-FR" i="1" dirty="0">
                <a:solidFill>
                  <a:schemeClr val="accent1"/>
                </a:solidFill>
              </a:rPr>
              <a:t>de </a:t>
            </a:r>
            <a:r>
              <a:rPr lang="fr-FR" i="1" dirty="0" smtClean="0">
                <a:solidFill>
                  <a:schemeClr val="accent1"/>
                </a:solidFill>
              </a:rPr>
              <a:t>transfert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758016"/>
            <a:ext cx="9144000" cy="1451730"/>
            <a:chOff x="0" y="2338338"/>
            <a:chExt cx="9144000" cy="1451730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1512000" y="3562350"/>
              <a:ext cx="6120000" cy="53975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9BD7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fr-FR" altLang="fr-FR" dirty="0">
                <a:solidFill>
                  <a:schemeClr val="tx2"/>
                </a:solidFill>
              </a:endParaRP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0" y="2338338"/>
              <a:ext cx="9144000" cy="1451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altLang="fr-FR" sz="4000" dirty="0" smtClean="0">
                  <a:solidFill>
                    <a:srgbClr val="029AFF"/>
                  </a:solidFill>
                  <a:latin typeface="+mn-lt"/>
                </a:rPr>
                <a:t>Merci pour votre attention !</a:t>
              </a:r>
              <a:endParaRPr lang="fr-FR" altLang="fr-FR" sz="2200" dirty="0">
                <a:solidFill>
                  <a:srgbClr val="029AFF"/>
                </a:solidFill>
                <a:latin typeface="+mn-lt"/>
              </a:endParaRPr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19067"/>
            <a:ext cx="4223304" cy="31674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70" y="2719067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  <a:endParaRPr lang="fr-FR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56076" y="1585120"/>
            <a:ext cx="9318996" cy="4052989"/>
            <a:chOff x="170896" y="2031787"/>
            <a:chExt cx="9318996" cy="4052989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2031787"/>
              <a:ext cx="9318996" cy="4052989"/>
              <a:chOff x="170896" y="2031787"/>
              <a:chExt cx="9318996" cy="4052989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Électron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 rot="20333977">
                <a:off x="5983326" y="2031787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 rot="20485617">
                <a:off x="1156395" y="3764195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141256" y="964030"/>
            <a:ext cx="4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le comportement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2"/>
                </a:solidFill>
              </a:rPr>
              <a:t>probabiliste.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650862" y="4144778"/>
            <a:ext cx="42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macroscopiques.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6"/>
                </a:solidFill>
              </a:rPr>
              <a:t>déterministe.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dans son état quantique fondamental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45555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mesure de l’aire sous le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dues au mouvement brownien donne accès au rapport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505" b="-11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2506"/>
            <a:ext cx="4501310" cy="23150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2506"/>
            <a:ext cx="4501310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12244" y="4452657"/>
            <a:ext cx="2988689" cy="2276140"/>
            <a:chOff x="3099841" y="4466138"/>
            <a:chExt cx="2988689" cy="227614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41" y="4645527"/>
              <a:ext cx="2988689" cy="2096751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728578" y="446613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425706" y="4445093"/>
            <a:ext cx="2837448" cy="2264645"/>
            <a:chOff x="6331970" y="4445914"/>
            <a:chExt cx="2837448" cy="226464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970" y="4726307"/>
              <a:ext cx="2533382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362064" y="4445914"/>
              <a:ext cx="280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 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521652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920792" y="5279597"/>
            <a:ext cx="535008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79" y="83303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1"/>
                </a:solidFill>
              </a:rPr>
              <a:t>La faible taille des oscillateurs nécessite</a:t>
            </a:r>
          </a:p>
          <a:p>
            <a:pPr algn="r"/>
            <a:r>
              <a:rPr lang="fr-FR" dirty="0" smtClean="0">
                <a:solidFill>
                  <a:schemeClr val="accent1"/>
                </a:solidFill>
              </a:rPr>
              <a:t>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35" y="83820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blipFill rotWithShape="0">
                <a:blip r:embed="rId9"/>
                <a:stretch>
                  <a:fillRect l="-1867" r="-2400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dépend de la </a:t>
            </a:r>
            <a:r>
              <a:rPr lang="fr-FR" b="1" dirty="0" smtClean="0">
                <a:solidFill>
                  <a:schemeClr val="accent1"/>
                </a:solidFill>
              </a:rPr>
              <a:t>distance</a:t>
            </a:r>
            <a:r>
              <a:rPr lang="fr-FR" dirty="0" smtClean="0">
                <a:solidFill>
                  <a:schemeClr val="accent1"/>
                </a:solidFill>
              </a:rPr>
              <a:t>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34888" y="4464405"/>
            <a:ext cx="4177494" cy="1856935"/>
            <a:chOff x="4445504" y="5028862"/>
            <a:chExt cx="4177494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257881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881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7027" r="-9821" b="-16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934667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Le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couplage optomécanique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lie les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déplacements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 du miroir et l’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intensité </a:t>
            </a:r>
            <a:r>
              <a:rPr lang="fr-FR" b="1" dirty="0" err="1" smtClean="0">
                <a:solidFill>
                  <a:schemeClr val="bg1">
                    <a:lumMod val="50000"/>
                  </a:schemeClr>
                </a:solidFill>
              </a:rPr>
              <a:t>intracavité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par l’intermédiaire de la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pression de radiation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58285</TotalTime>
  <Words>1090</Words>
  <Application>Microsoft Office PowerPoint</Application>
  <PresentationFormat>Affichage à l'écran (4:3)</PresentationFormat>
  <Paragraphs>299</Paragraphs>
  <Slides>22</Slides>
  <Notes>22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Évaluation : Micro-capteurs et oscillateurs </vt:lpstr>
      <vt:lpstr>Présentation PowerPoint</vt:lpstr>
      <vt:lpstr>Backup slides – Templates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1000</cp:revision>
  <cp:lastPrinted>2019-07-12T11:29:22Z</cp:lastPrinted>
  <dcterms:created xsi:type="dcterms:W3CDTF">2016-01-19T10:18:58Z</dcterms:created>
  <dcterms:modified xsi:type="dcterms:W3CDTF">2020-06-01T15:01:25Z</dcterms:modified>
</cp:coreProperties>
</file>